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53" r:id="rId1"/>
  </p:sldMasterIdLst>
  <p:notesMasterIdLst>
    <p:notesMasterId r:id="rId16"/>
  </p:notesMasterIdLst>
  <p:sldIdLst>
    <p:sldId id="408" r:id="rId2"/>
    <p:sldId id="409" r:id="rId3"/>
    <p:sldId id="305" r:id="rId4"/>
    <p:sldId id="303" r:id="rId5"/>
    <p:sldId id="334" r:id="rId6"/>
    <p:sldId id="335" r:id="rId7"/>
    <p:sldId id="307" r:id="rId8"/>
    <p:sldId id="308" r:id="rId9"/>
    <p:sldId id="337" r:id="rId10"/>
    <p:sldId id="336" r:id="rId11"/>
    <p:sldId id="309" r:id="rId12"/>
    <p:sldId id="406" r:id="rId13"/>
    <p:sldId id="410" r:id="rId14"/>
    <p:sldId id="407" r:id="rId15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Arial Narrow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chemeClr val="tx1"/>
    </p:penClr>
  </p:showPr>
  <p:clrMru>
    <a:srgbClr val="FFFF66"/>
    <a:srgbClr val="FFFF00"/>
    <a:srgbClr val="FFFFFF"/>
    <a:srgbClr val="009900"/>
    <a:srgbClr val="CC0000"/>
    <a:srgbClr val="F0EFE0"/>
    <a:srgbClr val="1F40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aximized">
    <p:restoredLeft sz="32787"/>
    <p:restoredTop sz="89427" autoAdjust="0"/>
  </p:normalViewPr>
  <p:slideViewPr>
    <p:cSldViewPr>
      <p:cViewPr varScale="1">
        <p:scale>
          <a:sx n="65" d="100"/>
          <a:sy n="65" d="100"/>
        </p:scale>
        <p:origin x="-1302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8" d="100"/>
          <a:sy n="58" d="100"/>
        </p:scale>
        <p:origin x="-1812" y="-72"/>
      </p:cViewPr>
      <p:guideLst>
        <p:guide orient="horz" pos="2880"/>
        <p:guide pos="2160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E6CED2A8-0912-444C-B29A-E8A297C9796C}" type="datetimeFigureOut">
              <a:rPr lang="uk-UA"/>
              <a:pPr>
                <a:defRPr/>
              </a:pPr>
              <a:t>20.08.2018</a:t>
            </a:fld>
            <a:endParaRPr lang="uk-UA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uk-UA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uk-UA" noProof="0" smtClean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uk-UA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81F5FAF2-5AFB-464B-85C0-DD8E10848A0E}" type="slidenum">
              <a:rPr lang="uk-UA"/>
              <a:pPr>
                <a:defRPr/>
              </a:pPr>
              <a:t>‹#›</a:t>
            </a:fld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E003751-DA68-48E0-9DA4-09519522E7D7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n-US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uk-UA" smtClean="0"/>
          </a:p>
        </p:txBody>
      </p:sp>
      <p:sp>
        <p:nvSpPr>
          <p:cNvPr id="2355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F8688D1-1FB1-429C-9FC0-6A90C98A5540}" type="slidenum">
              <a:rPr lang="uk-UA" smtClean="0"/>
              <a:pPr/>
              <a:t>4</a:t>
            </a:fld>
            <a:endParaRPr lang="uk-UA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 smtClean="0"/>
          </a:p>
        </p:txBody>
      </p:sp>
      <p:sp>
        <p:nvSpPr>
          <p:cNvPr id="2458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A46A616-C002-478D-B69A-86517E1A9A82}" type="slidenum">
              <a:rPr lang="uk-UA" smtClean="0"/>
              <a:pPr/>
              <a:t>5</a:t>
            </a:fld>
            <a:endParaRPr lang="uk-UA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uk-UA" smtClean="0"/>
          </a:p>
        </p:txBody>
      </p:sp>
      <p:sp>
        <p:nvSpPr>
          <p:cNvPr id="2560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51F0E34A-110B-496B-9993-94BE5F970115}" type="slidenum">
              <a:rPr lang="uk-UA" smtClean="0"/>
              <a:pPr/>
              <a:t>6</a:t>
            </a:fld>
            <a:endParaRPr lang="uk-UA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6627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uk-UA" smtClean="0"/>
          </a:p>
        </p:txBody>
      </p:sp>
      <p:sp>
        <p:nvSpPr>
          <p:cNvPr id="2662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30ABB8B-6502-4AAF-A5D3-74E97FD96209}" type="slidenum">
              <a:rPr lang="uk-UA" smtClean="0"/>
              <a:pPr/>
              <a:t>7</a:t>
            </a:fld>
            <a:endParaRPr lang="uk-UA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/>
            <a:endParaRPr lang="uk-UA" smtClean="0"/>
          </a:p>
        </p:txBody>
      </p:sp>
      <p:sp>
        <p:nvSpPr>
          <p:cNvPr id="2765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48CDAED1-617B-431D-8CC0-EA42EFB8B61D}" type="slidenum">
              <a:rPr lang="uk-UA" smtClean="0"/>
              <a:pPr/>
              <a:t>10</a:t>
            </a:fld>
            <a:endParaRPr lang="uk-UA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4"/>
          <p:cNvSpPr/>
          <p:nvPr/>
        </p:nvSpPr>
        <p:spPr>
          <a:xfrm>
            <a:off x="65088" y="69850"/>
            <a:ext cx="9013825" cy="6691313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3500" y="1449388"/>
            <a:ext cx="9020175" cy="15271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3500" y="1397000"/>
            <a:ext cx="9020175" cy="12065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63500" y="2976563"/>
            <a:ext cx="9020175" cy="1111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1" name="Date Placeholder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2" name="Footer Placeholder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3" name="Slide Number Placeholder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BA86B04F-9A73-49F8-B94E-C2BFB101337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F557C19-9F98-42C6-9934-3EEFD68AD3D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053E2C-3EDA-4810-A73A-88B4A9B83789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02CCA4A-4BD7-4C04-B38E-CAFE6C97D14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C3380-A282-442A-A9E3-B1F4B241ECA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5" name="Rounded Rectangle 4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 flipV="1">
            <a:off x="69850" y="2376488"/>
            <a:ext cx="901382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9850" y="2341563"/>
            <a:ext cx="901382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68263" y="2468563"/>
            <a:ext cx="9015412" cy="4603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/>
          <a:lstStyle>
            <a:lvl1pPr algn="l">
              <a:buNone/>
              <a:defRPr sz="40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9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1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B790F33-FB64-4952-8F33-B6B51A8A1BC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AC95D24-8ED4-46E0-825A-8290CD2EDBD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anchor="b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3" name="Content Placeholder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CCE657-15BE-4551-8F61-DC517C72B1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74F3F8-F2F9-4166-A11F-B2BA70BB729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2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D3F9FD-DFB8-4233-B9C7-6864D9D47A8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6" name="Rounded Rectangle 5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/>
          <a:lstStyle>
            <a:lvl1pPr algn="l">
              <a:buNone/>
              <a:defRPr sz="40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97B10-9DAB-4453-BA4C-E550593BDA6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 flipV="1">
            <a:off x="68263" y="4683125"/>
            <a:ext cx="9007475" cy="92075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6" name="Rectangle 5"/>
          <p:cNvSpPr/>
          <p:nvPr/>
        </p:nvSpPr>
        <p:spPr>
          <a:xfrm>
            <a:off x="68263" y="4649788"/>
            <a:ext cx="9007475" cy="46037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68263" y="4773613"/>
            <a:ext cx="9007475" cy="47625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>
            <a:normAutofit/>
          </a:bodyPr>
          <a:lstStyle>
            <a:lvl1pPr marL="0" indent="0">
              <a:buNone/>
              <a:defRPr sz="3200"/>
            </a:lvl1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8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0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46050" y="6208713"/>
            <a:ext cx="457200" cy="457200"/>
          </a:xfr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ADB1F350-C8D5-4AE2-85A2-5300A83A676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 useBgFill="1">
        <p:nvSpPr>
          <p:cNvPr id="8" name="Rounded Rectangle 7"/>
          <p:cNvSpPr/>
          <p:nvPr/>
        </p:nvSpPr>
        <p:spPr>
          <a:xfrm>
            <a:off x="63500" y="69850"/>
            <a:ext cx="9013825" cy="6692900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1028" name="Title Placeholder 21"/>
          <p:cNvSpPr>
            <a:spLocks noGrp="1"/>
          </p:cNvSpPr>
          <p:nvPr>
            <p:ph type="title"/>
          </p:nvPr>
        </p:nvSpPr>
        <p:spPr bwMode="auto">
          <a:xfrm>
            <a:off x="914400" y="274638"/>
            <a:ext cx="7772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91440" numCol="1" anchor="b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Text Placeholder 12"/>
          <p:cNvSpPr>
            <a:spLocks noGrp="1"/>
          </p:cNvSpPr>
          <p:nvPr>
            <p:ph type="body" idx="1"/>
          </p:nvPr>
        </p:nvSpPr>
        <p:spPr bwMode="auto">
          <a:xfrm>
            <a:off x="914400" y="1447800"/>
            <a:ext cx="77724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146050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FB14BD17-A4ED-4D88-93BA-6193EEF2E8D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95" r:id="rId1"/>
    <p:sldLayoutId id="2147484088" r:id="rId2"/>
    <p:sldLayoutId id="2147484096" r:id="rId3"/>
    <p:sldLayoutId id="2147484089" r:id="rId4"/>
    <p:sldLayoutId id="2147484090" r:id="rId5"/>
    <p:sldLayoutId id="2147484091" r:id="rId6"/>
    <p:sldLayoutId id="2147484092" r:id="rId7"/>
    <p:sldLayoutId id="2147484097" r:id="rId8"/>
    <p:sldLayoutId id="2147484098" r:id="rId9"/>
    <p:sldLayoutId id="2147484093" r:id="rId10"/>
    <p:sldLayoutId id="2147484094" r:id="rId11"/>
    <p:sldLayoutId id="2147484099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000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000">
          <a:solidFill>
            <a:schemeClr val="tx2"/>
          </a:solidFill>
          <a:latin typeface="Franklin Gothic Book" pitchFamily="34" charset="0"/>
        </a:defRPr>
      </a:lvl9pPr>
    </p:titleStyle>
    <p:bodyStyle>
      <a:lvl1pPr marL="273050" indent="-273050" algn="l" rtl="0" eaLnBrk="0" fontAlgn="base" hangingPunct="0">
        <a:spcBef>
          <a:spcPts val="575"/>
        </a:spcBef>
        <a:spcAft>
          <a:spcPct val="0"/>
        </a:spcAft>
        <a:buClr>
          <a:schemeClr val="accent1"/>
        </a:buClr>
        <a:buSzPct val="85000"/>
        <a:buFont typeface="Wingdings 2" pitchFamily="18" charset="2"/>
        <a:buChar char="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7688" indent="-228600" algn="l" rtl="0" eaLnBrk="0" fontAlgn="base" hangingPunct="0">
        <a:spcBef>
          <a:spcPts val="375"/>
        </a:spcBef>
        <a:spcAft>
          <a:spcPct val="0"/>
        </a:spcAft>
        <a:buClr>
          <a:schemeClr val="accent2"/>
        </a:buClr>
        <a:buSzPct val="85000"/>
        <a:buFont typeface="Wingdings 2" pitchFamily="18" charset="2"/>
        <a:buChar char="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325" indent="-228600" algn="l" rtl="0" eaLnBrk="0" fontAlgn="base" hangingPunct="0">
        <a:spcBef>
          <a:spcPts val="375"/>
        </a:spcBef>
        <a:spcAft>
          <a:spcPct val="0"/>
        </a:spcAft>
        <a:buClr>
          <a:srgbClr val="E6B1AB"/>
        </a:buClr>
        <a:buSzPct val="85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6963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SzPct val="80000"/>
        <a:buFont typeface="Wingdings 2" pitchFamily="18" charset="2"/>
        <a:buChar char="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0" fontAlgn="base" hangingPunct="0">
        <a:spcBef>
          <a:spcPts val="375"/>
        </a:spcBef>
        <a:spcAft>
          <a:spcPct val="0"/>
        </a:spcAft>
        <a:buClr>
          <a:srgbClr val="A28E6A"/>
        </a:buClr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ikipedia.com/" TargetMode="External"/><Relationship Id="rId2" Type="http://schemas.openxmlformats.org/officeDocument/2006/relationships/hyperlink" Target="http://www.google.com/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studymafia.org/" TargetMode="Externa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upload.wikimedia.org/wikipedia/commons/0/01/Single_Chromosome_Mutations.png" TargetMode="External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logo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4800" y="76200"/>
            <a:ext cx="11430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 descr="strip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47800" y="609600"/>
            <a:ext cx="7620000" cy="7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5"/>
          <p:cNvSpPr>
            <a:spLocks noChangeArrowheads="1"/>
          </p:cNvSpPr>
          <p:nvPr/>
        </p:nvSpPr>
        <p:spPr bwMode="auto">
          <a:xfrm>
            <a:off x="914400" y="457200"/>
            <a:ext cx="8686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/>
          <a:lstStyle/>
          <a:p>
            <a:pPr algn="ctr" eaLnBrk="0" hangingPunct="0"/>
            <a:r>
              <a:rPr lang="en-US" sz="6000">
                <a:solidFill>
                  <a:srgbClr val="FF0000"/>
                </a:solidFill>
                <a:latin typeface="Verdana" pitchFamily="34" charset="0"/>
              </a:rPr>
              <a:t>www.studymafia.org</a:t>
            </a:r>
            <a:endParaRPr lang="en-US" sz="6000">
              <a:solidFill>
                <a:srgbClr val="FF0000"/>
              </a:solidFill>
              <a:latin typeface="Tahoma" pitchFamily="34" charset="0"/>
            </a:endParaRPr>
          </a:p>
        </p:txBody>
      </p:sp>
      <p:sp>
        <p:nvSpPr>
          <p:cNvPr id="7173" name="Text Box 9"/>
          <p:cNvSpPr txBox="1">
            <a:spLocks noChangeArrowheads="1"/>
          </p:cNvSpPr>
          <p:nvPr/>
        </p:nvSpPr>
        <p:spPr bwMode="auto">
          <a:xfrm>
            <a:off x="228600" y="5638800"/>
            <a:ext cx="8610600" cy="830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>
              <a:spcBef>
                <a:spcPct val="50000"/>
              </a:spcBef>
            </a:pPr>
            <a:r>
              <a:rPr lang="en-US" b="1">
                <a:solidFill>
                  <a:srgbClr val="C00000"/>
                </a:solidFill>
              </a:rPr>
              <a:t>Submitted To:				                              Submitted By:</a:t>
            </a:r>
          </a:p>
          <a:p>
            <a:pPr eaLnBrk="0" hangingPunct="0"/>
            <a:r>
              <a:rPr lang="en-US" b="1">
                <a:solidFill>
                  <a:srgbClr val="C00000"/>
                </a:solidFill>
              </a:rPr>
              <a:t>www.studymafia.org                                                 www.studymafia.org </a:t>
            </a:r>
          </a:p>
        </p:txBody>
      </p:sp>
      <p:sp>
        <p:nvSpPr>
          <p:cNvPr id="7174" name="Rectangle 8"/>
          <p:cNvSpPr>
            <a:spLocks noChangeArrowheads="1"/>
          </p:cNvSpPr>
          <p:nvPr/>
        </p:nvSpPr>
        <p:spPr bwMode="auto">
          <a:xfrm>
            <a:off x="1219200" y="2438400"/>
            <a:ext cx="6934200" cy="2432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en-US" sz="3600" b="1">
                <a:solidFill>
                  <a:srgbClr val="FF0000"/>
                </a:solidFill>
              </a:rPr>
              <a:t>Seminar</a:t>
            </a:r>
          </a:p>
          <a:p>
            <a:pPr algn="ctr" eaLnBrk="0" hangingPunct="0"/>
            <a:r>
              <a:rPr lang="en-US" sz="3600" b="1">
                <a:solidFill>
                  <a:srgbClr val="FF0000"/>
                </a:solidFill>
              </a:rPr>
              <a:t> On</a:t>
            </a:r>
          </a:p>
          <a:p>
            <a:pPr algn="ctr"/>
            <a:r>
              <a:rPr lang="en-US" sz="4000" b="1">
                <a:solidFill>
                  <a:srgbClr val="FF0000"/>
                </a:solidFill>
              </a:rPr>
              <a:t>Chromosomal </a:t>
            </a:r>
            <a:br>
              <a:rPr lang="en-US" sz="4000" b="1">
                <a:solidFill>
                  <a:srgbClr val="FF0000"/>
                </a:solidFill>
              </a:rPr>
            </a:br>
            <a:r>
              <a:rPr lang="en-US" sz="4000" b="1">
                <a:solidFill>
                  <a:srgbClr val="FF0000"/>
                </a:solidFill>
              </a:rPr>
              <a:t>abnormalities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76200"/>
            <a:ext cx="7772400" cy="838200"/>
          </a:xfrm>
          <a:noFill/>
        </p:spPr>
        <p:txBody>
          <a:bodyPr/>
          <a:lstStyle/>
          <a:p>
            <a:pPr algn="ctr" eaLnBrk="1" hangingPunct="1"/>
            <a:r>
              <a:rPr lang="en-US" b="1" smtClean="0">
                <a:latin typeface="Comic Sans MS" pitchFamily="66" charset="0"/>
              </a:rPr>
              <a:t>Chromosomal Disorders</a:t>
            </a:r>
          </a:p>
        </p:txBody>
      </p:sp>
      <p:sp>
        <p:nvSpPr>
          <p:cNvPr id="16387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838200" y="1295400"/>
            <a:ext cx="82296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z="3200" b="1" smtClean="0">
                <a:latin typeface="Comic Sans MS" pitchFamily="66" charset="0"/>
              </a:rPr>
              <a:t> </a:t>
            </a:r>
            <a:r>
              <a:rPr lang="en-US" sz="3200" b="1" u="sng" smtClean="0">
                <a:latin typeface="Comic Sans MS" pitchFamily="66" charset="0"/>
              </a:rPr>
              <a:t>M</a:t>
            </a:r>
            <a:r>
              <a:rPr lang="en-US" sz="3200" b="1" u="sng" smtClean="0">
                <a:cs typeface="Arial" charset="0"/>
              </a:rPr>
              <a:t>osaicism </a:t>
            </a:r>
            <a:r>
              <a:rPr lang="en-US" b="1" smtClean="0">
                <a:cs typeface="Arial" charset="0"/>
              </a:rPr>
              <a:t>– refer to the presence of two or more cell lines with different chromosome compositions in an individual.</a:t>
            </a:r>
          </a:p>
          <a:p>
            <a:pPr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en-US" b="1" smtClean="0">
                <a:cs typeface="Arial" charset="0"/>
              </a:rPr>
              <a:t> </a:t>
            </a: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cs typeface="Arial" charset="0"/>
              </a:rPr>
              <a:t> Mosaicism occurs as a result of chromosomal non-disjunction after fertilization </a:t>
            </a:r>
            <a:r>
              <a:rPr lang="en-US" smtClean="0">
                <a:solidFill>
                  <a:srgbClr val="C00000"/>
                </a:solidFill>
                <a:cs typeface="Arial" charset="0"/>
              </a:rPr>
              <a:t>(</a:t>
            </a:r>
            <a:r>
              <a:rPr lang="en-US" smtClean="0">
                <a:solidFill>
                  <a:srgbClr val="C00000"/>
                </a:solidFill>
                <a:latin typeface="Comic Sans MS" pitchFamily="66" charset="0"/>
              </a:rPr>
              <a:t>when cells go through meiosis the chromosomes don’t separate correctly and either too many or not enough are passed on).</a:t>
            </a:r>
          </a:p>
          <a:p>
            <a:pPr eaLnBrk="1" hangingPunct="1">
              <a:lnSpc>
                <a:spcPct val="90000"/>
              </a:lnSpc>
            </a:pPr>
            <a:endParaRPr lang="en-US" b="1" smtClean="0"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b="1" smtClean="0">
                <a:cs typeface="Arial" charset="0"/>
              </a:rPr>
              <a:t>The genetic changes is not carried by parents, so the risk for recurrence of a child with mosaicism is usually negligible.</a:t>
            </a:r>
          </a:p>
          <a:p>
            <a:pPr eaLnBrk="1" hangingPunct="1">
              <a:lnSpc>
                <a:spcPct val="90000"/>
              </a:lnSpc>
            </a:pPr>
            <a:endParaRPr lang="en-US" b="1" smtClean="0">
              <a:cs typeface="Arial" charset="0"/>
            </a:endParaRPr>
          </a:p>
          <a:p>
            <a:pPr eaLnBrk="1" hangingPunct="1">
              <a:lnSpc>
                <a:spcPct val="90000"/>
              </a:lnSpc>
            </a:pPr>
            <a:endParaRPr lang="en-US" b="1" smtClean="0">
              <a:cs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990600" y="76200"/>
            <a:ext cx="7772400" cy="1066800"/>
          </a:xfrm>
        </p:spPr>
        <p:txBody>
          <a:bodyPr/>
          <a:lstStyle/>
          <a:p>
            <a:pPr algn="ctr" eaLnBrk="1" hangingPunct="1"/>
            <a:r>
              <a:rPr lang="en-US" smtClean="0"/>
              <a:t>When to suspect it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sz="quarter" idx="1"/>
          </p:nvPr>
        </p:nvSpPr>
        <p:spPr>
          <a:xfrm>
            <a:off x="914400" y="1219200"/>
            <a:ext cx="8229600" cy="1676400"/>
          </a:xfrm>
        </p:spPr>
        <p:txBody>
          <a:bodyPr/>
          <a:lstStyle/>
          <a:p>
            <a:pPr eaLnBrk="1" hangingPunct="1"/>
            <a:r>
              <a:rPr lang="en-US" sz="2800" smtClean="0"/>
              <a:t>Unexplained infertility</a:t>
            </a:r>
          </a:p>
          <a:p>
            <a:pPr eaLnBrk="1" hangingPunct="1"/>
            <a:r>
              <a:rPr lang="en-US" sz="2800" smtClean="0"/>
              <a:t>Multiple abortion &gt;2</a:t>
            </a:r>
          </a:p>
          <a:p>
            <a:pPr eaLnBrk="1" hangingPunct="1"/>
            <a:r>
              <a:rPr lang="en-US" sz="2800" smtClean="0"/>
              <a:t>Prior case of defective baby</a:t>
            </a:r>
          </a:p>
        </p:txBody>
      </p:sp>
      <p:sp>
        <p:nvSpPr>
          <p:cNvPr id="4" name="Rectangle 3"/>
          <p:cNvSpPr txBox="1">
            <a:spLocks noChangeArrowheads="1"/>
          </p:cNvSpPr>
          <p:nvPr/>
        </p:nvSpPr>
        <p:spPr bwMode="auto">
          <a:xfrm>
            <a:off x="914400" y="2819400"/>
            <a:ext cx="8153400" cy="396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spcBef>
                <a:spcPct val="20000"/>
              </a:spcBef>
              <a:buClr>
                <a:srgbClr val="FFFF00"/>
              </a:buClr>
              <a:buSzPct val="80000"/>
              <a:buFont typeface="Wingdings" pitchFamily="2" charset="2"/>
              <a:buChar char="®"/>
              <a:defRPr/>
            </a:pPr>
            <a:r>
              <a:rPr lang="en-US" sz="2800" kern="0" dirty="0">
                <a:latin typeface="+mn-lt"/>
              </a:rPr>
              <a:t>Presence of congenital anomalies (mental retardation, multiple congenital abnormalities, </a:t>
            </a:r>
            <a:r>
              <a:rPr lang="en-US" sz="2800" kern="0" dirty="0" err="1">
                <a:latin typeface="+mn-lt"/>
              </a:rPr>
              <a:t>dysmorphic</a:t>
            </a:r>
            <a:r>
              <a:rPr lang="en-US" sz="2800" kern="0" dirty="0">
                <a:latin typeface="+mn-lt"/>
              </a:rPr>
              <a:t> features)</a:t>
            </a:r>
          </a:p>
          <a:p>
            <a:pPr marL="742950" lvl="1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pitchFamily="2" charset="2"/>
              <a:buChar char="®"/>
              <a:defRPr/>
            </a:pPr>
            <a:r>
              <a:rPr lang="en-US" kern="0" dirty="0">
                <a:latin typeface="+mn-lt"/>
              </a:rPr>
              <a:t>45% have minor single anomalies</a:t>
            </a:r>
          </a:p>
          <a:p>
            <a:pPr marL="742950" lvl="1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pitchFamily="2" charset="2"/>
              <a:buChar char="®"/>
              <a:defRPr/>
            </a:pPr>
            <a:r>
              <a:rPr lang="en-US" kern="0" dirty="0">
                <a:latin typeface="+mn-lt"/>
              </a:rPr>
              <a:t>9% 3 minor anomalies</a:t>
            </a:r>
          </a:p>
          <a:p>
            <a:pPr marL="742950" lvl="1" indent="-285750">
              <a:spcBef>
                <a:spcPct val="20000"/>
              </a:spcBef>
              <a:buClr>
                <a:srgbClr val="CC0000"/>
              </a:buClr>
              <a:buSzPct val="70000"/>
              <a:buFont typeface="Wingdings" pitchFamily="2" charset="2"/>
              <a:buChar char="®"/>
              <a:defRPr/>
            </a:pPr>
            <a:r>
              <a:rPr lang="en-US" kern="0" dirty="0">
                <a:latin typeface="+mn-lt"/>
              </a:rPr>
              <a:t>1.5% HAVE major anomaly</a:t>
            </a:r>
          </a:p>
          <a:p>
            <a:pPr marL="342900" indent="-342900">
              <a:spcBef>
                <a:spcPct val="20000"/>
              </a:spcBef>
              <a:buClr>
                <a:srgbClr val="FFFF00"/>
              </a:buClr>
              <a:buSzPct val="80000"/>
              <a:buFont typeface="Wingdings" pitchFamily="2" charset="2"/>
              <a:buChar char="®"/>
              <a:defRPr/>
            </a:pPr>
            <a:r>
              <a:rPr lang="en-US" sz="2800" kern="0" dirty="0">
                <a:latin typeface="+mn-lt"/>
              </a:rPr>
              <a:t>2 or more major anomalies may represent genetic syndrome or chromosomal abnormalities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 smtClean="0"/>
              <a:t>Types of Chromosome Abnormalities</a:t>
            </a:r>
            <a:r>
              <a:rPr lang="en-US" dirty="0" smtClean="0"/>
              <a:t/>
            </a:r>
            <a:br>
              <a:rPr lang="en-US" dirty="0" smtClean="0"/>
            </a:br>
            <a:endParaRPr lang="en-US" dirty="0"/>
          </a:p>
        </p:txBody>
      </p:sp>
      <p:sp>
        <p:nvSpPr>
          <p:cNvPr id="1843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Monosomy</a:t>
            </a:r>
            <a:endParaRPr lang="en-US" smtClean="0"/>
          </a:p>
          <a:p>
            <a:pPr eaLnBrk="1" hangingPunct="1"/>
            <a:r>
              <a:rPr lang="en-US" b="1" smtClean="0"/>
              <a:t>Trisomy</a:t>
            </a:r>
            <a:endParaRPr lang="en-US" smtClean="0"/>
          </a:p>
          <a:p>
            <a:pPr eaLnBrk="1" hangingPunct="1"/>
            <a:r>
              <a:rPr lang="en-US" b="1" smtClean="0"/>
              <a:t>Deletion</a:t>
            </a:r>
            <a:endParaRPr lang="en-US" smtClean="0"/>
          </a:p>
          <a:p>
            <a:pPr eaLnBrk="1" hangingPunct="1"/>
            <a:r>
              <a:rPr lang="en-US" b="1" smtClean="0"/>
              <a:t>Duplication</a:t>
            </a:r>
            <a:endParaRPr lang="en-US" smtClean="0"/>
          </a:p>
          <a:p>
            <a:pPr eaLnBrk="1" hangingPunct="1"/>
            <a:r>
              <a:rPr lang="en-US" b="1" smtClean="0"/>
              <a:t>Translocation</a:t>
            </a:r>
            <a:endParaRPr lang="en-US" smtClean="0"/>
          </a:p>
          <a:p>
            <a:pPr eaLnBrk="1" hangingPunct="1"/>
            <a:r>
              <a:rPr lang="en-US" b="1" smtClean="0"/>
              <a:t>Inversion</a:t>
            </a:r>
            <a:endParaRPr lang="en-US" smtClean="0"/>
          </a:p>
          <a:p>
            <a:pPr eaLnBrk="1" hangingPunct="1"/>
            <a:r>
              <a:rPr lang="en-US" b="1" smtClean="0"/>
              <a:t>Ring</a:t>
            </a:r>
            <a:endParaRPr lang="en-US" smtClean="0"/>
          </a:p>
          <a:p>
            <a:pPr eaLnBrk="1" hangingPunct="1"/>
            <a:r>
              <a:rPr lang="en-US" b="1" smtClean="0"/>
              <a:t>Mosaicism</a:t>
            </a:r>
            <a:endParaRPr lang="en-US" smtClean="0"/>
          </a:p>
          <a:p>
            <a:pPr eaLnBrk="1" hangingPunct="1"/>
            <a:endParaRPr lang="en-US" smtClean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chemeClr val="accent2"/>
                </a:solidFill>
              </a:rPr>
              <a:t>Reference</a:t>
            </a:r>
          </a:p>
        </p:txBody>
      </p:sp>
      <p:sp>
        <p:nvSpPr>
          <p:cNvPr id="19459" name="Content Placeholder 2"/>
          <p:cNvSpPr>
            <a:spLocks noGrp="1"/>
          </p:cNvSpPr>
          <p:nvPr>
            <p:ph sz="quarter" idx="1"/>
          </p:nvPr>
        </p:nvSpPr>
        <p:spPr>
          <a:xfrm>
            <a:off x="457200" y="1882775"/>
            <a:ext cx="8229600" cy="4572000"/>
          </a:xfrm>
        </p:spPr>
        <p:txBody>
          <a:bodyPr/>
          <a:lstStyle/>
          <a:p>
            <a:pPr eaLnBrk="1" hangingPunct="1"/>
            <a:r>
              <a:rPr lang="en-US" smtClean="0">
                <a:hlinkClick r:id="rId2"/>
              </a:rPr>
              <a:t>www.google.com</a:t>
            </a:r>
            <a:endParaRPr lang="en-US" smtClean="0"/>
          </a:p>
          <a:p>
            <a:pPr eaLnBrk="1" hangingPunct="1"/>
            <a:r>
              <a:rPr lang="en-US" smtClean="0">
                <a:hlinkClick r:id="rId3"/>
              </a:rPr>
              <a:t>www.wikipedia.com</a:t>
            </a:r>
            <a:endParaRPr lang="en-US" smtClean="0"/>
          </a:p>
          <a:p>
            <a:pPr eaLnBrk="1" hangingPunct="1"/>
            <a:r>
              <a:rPr lang="en-US" smtClean="0">
                <a:hlinkClick r:id="rId4"/>
              </a:rPr>
              <a:t>www.studymafia.org</a:t>
            </a:r>
            <a:endParaRPr lang="en-US" smtClean="0"/>
          </a:p>
          <a:p>
            <a:pPr eaLnBrk="1" hangingPunct="1">
              <a:buFont typeface="Wingdings 2" pitchFamily="18" charset="2"/>
              <a:buNone/>
            </a:pPr>
            <a:endParaRPr lang="en-US" smtClean="0"/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81000" y="3429000"/>
            <a:ext cx="8534400" cy="758825"/>
          </a:xfrm>
        </p:spPr>
        <p:txBody>
          <a:bodyPr/>
          <a:lstStyle/>
          <a:p>
            <a:pPr eaLnBrk="1" hangingPunct="1"/>
            <a:r>
              <a:rPr lang="en-US" sz="7200" smtClean="0"/>
              <a:t>THANKS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/>
              <a:t>Content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/>
            <a:r>
              <a:rPr lang="en-US" sz="3200" b="1" dirty="0" smtClean="0"/>
              <a:t>What are chromosomes?</a:t>
            </a:r>
          </a:p>
          <a:p>
            <a:pPr eaLnBrk="1" hangingPunct="1"/>
            <a:r>
              <a:rPr lang="en-US" sz="3200" b="1" dirty="0" smtClean="0"/>
              <a:t>Chromosomal Disorders</a:t>
            </a:r>
          </a:p>
          <a:p>
            <a:pPr eaLnBrk="1" hangingPunct="1"/>
            <a:r>
              <a:rPr lang="en-US" sz="3200" b="1" dirty="0" smtClean="0"/>
              <a:t>When to suspect it</a:t>
            </a:r>
          </a:p>
          <a:p>
            <a:pPr eaLnBrk="1" hangingPunct="1"/>
            <a:r>
              <a:rPr lang="en-US" sz="3200" b="1" dirty="0" smtClean="0"/>
              <a:t>Types of Chromosome Abnormalities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ext Box 7"/>
          <p:cNvSpPr txBox="1">
            <a:spLocks noChangeArrowheads="1"/>
          </p:cNvSpPr>
          <p:nvPr/>
        </p:nvSpPr>
        <p:spPr bwMode="auto">
          <a:xfrm rot="737831">
            <a:off x="4184650" y="5345113"/>
            <a:ext cx="3810000" cy="1190625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1800">
                <a:solidFill>
                  <a:srgbClr val="FF0000"/>
                </a:solidFill>
              </a:rPr>
              <a:t>This is a normal karyotype of human chromosomes. A karyotype is a picture of chromosomes lined up to look at and compare.</a:t>
            </a:r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/>
          </p:nvPr>
        </p:nvSpPr>
        <p:spPr>
          <a:xfrm>
            <a:off x="914400" y="-228600"/>
            <a:ext cx="8229600" cy="1139825"/>
          </a:xfrm>
        </p:spPr>
        <p:txBody>
          <a:bodyPr/>
          <a:lstStyle/>
          <a:p>
            <a:pPr algn="ctr" eaLnBrk="1" hangingPunct="1"/>
            <a:r>
              <a:rPr lang="en-US" b="1" smtClean="0">
                <a:cs typeface="Arial" charset="0"/>
              </a:rPr>
              <a:t>What are chromosomes?</a:t>
            </a:r>
          </a:p>
        </p:txBody>
      </p:sp>
      <p:sp>
        <p:nvSpPr>
          <p:cNvPr id="7171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685800" y="1417638"/>
            <a:ext cx="4267200" cy="4525962"/>
          </a:xfrm>
        </p:spPr>
        <p:txBody>
          <a:bodyPr/>
          <a:lstStyle/>
          <a:p>
            <a:pPr eaLnBrk="1" hangingPunct="1"/>
            <a:r>
              <a:rPr lang="uk-UA" sz="2800" smtClean="0"/>
              <a:t>Chromosomes are tiny, string-like structures in cells of the body that contain the genes.</a:t>
            </a:r>
            <a:endParaRPr lang="en-US" sz="2800" smtClean="0"/>
          </a:p>
          <a:p>
            <a:pPr eaLnBrk="1" hangingPunct="1"/>
            <a:endParaRPr lang="en-US" sz="2800" smtClean="0"/>
          </a:p>
          <a:p>
            <a:pPr eaLnBrk="1" hangingPunct="1"/>
            <a:r>
              <a:rPr lang="uk-UA" sz="2800" smtClean="0"/>
              <a:t>Each person normally has 23 pairs of chromosomes, </a:t>
            </a:r>
            <a:endParaRPr lang="en-US" sz="2800" smtClean="0"/>
          </a:p>
          <a:p>
            <a:pPr eaLnBrk="1" hangingPunct="1">
              <a:buFont typeface="Wingdings" pitchFamily="2" charset="2"/>
              <a:buNone/>
            </a:pPr>
            <a:r>
              <a:rPr lang="en-US" sz="2800" smtClean="0"/>
              <a:t>    </a:t>
            </a:r>
            <a:r>
              <a:rPr lang="uk-UA" sz="2800" smtClean="0"/>
              <a:t>or 46 in all. </a:t>
            </a:r>
            <a:endParaRPr lang="en-US" sz="2800" smtClean="0"/>
          </a:p>
        </p:txBody>
      </p:sp>
      <p:pic>
        <p:nvPicPr>
          <p:cNvPr id="9221" name="Picture 5" descr="300px-Sky_spectral_karyotype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>
          <a:xfrm rot="696184">
            <a:off x="4648200" y="1676400"/>
            <a:ext cx="4038600" cy="3770313"/>
          </a:xfrm>
          <a:noFill/>
        </p:spPr>
      </p:pic>
      <p:sp>
        <p:nvSpPr>
          <p:cNvPr id="9222" name="AutoShape 8"/>
          <p:cNvSpPr>
            <a:spLocks noChangeArrowheads="1"/>
          </p:cNvSpPr>
          <p:nvPr/>
        </p:nvSpPr>
        <p:spPr bwMode="auto">
          <a:xfrm rot="-1009133">
            <a:off x="7924800" y="4800600"/>
            <a:ext cx="990600" cy="1600200"/>
          </a:xfrm>
          <a:custGeom>
            <a:avLst/>
            <a:gdLst>
              <a:gd name="T0" fmla="*/ 2147483647 w 21600"/>
              <a:gd name="T1" fmla="*/ 0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0 w 21600"/>
              <a:gd name="T7" fmla="*/ 2147483647 h 21600"/>
              <a:gd name="T8" fmla="*/ 2147483647 w 21600"/>
              <a:gd name="T9" fmla="*/ 2147483647 h 21600"/>
              <a:gd name="T10" fmla="*/ 2147483647 w 21600"/>
              <a:gd name="T11" fmla="*/ 2147483647 h 21600"/>
              <a:gd name="T12" fmla="*/ 2147483647 w 21600"/>
              <a:gd name="T13" fmla="*/ 2147483647 h 21600"/>
              <a:gd name="T14" fmla="*/ 2147483647 w 21600"/>
              <a:gd name="T15" fmla="*/ 2147483647 h 21600"/>
              <a:gd name="T16" fmla="*/ 17694720 60000 65536"/>
              <a:gd name="T17" fmla="*/ 11796480 60000 65536"/>
              <a:gd name="T18" fmla="*/ 17694720 60000 65536"/>
              <a:gd name="T19" fmla="*/ 11796480 60000 65536"/>
              <a:gd name="T20" fmla="*/ 5898240 60000 65536"/>
              <a:gd name="T21" fmla="*/ 5898240 60000 65536"/>
              <a:gd name="T22" fmla="*/ 0 60000 65536"/>
              <a:gd name="T23" fmla="*/ 0 60000 65536"/>
              <a:gd name="T24" fmla="*/ 3085 w 21600"/>
              <a:gd name="T25" fmla="*/ 12343 h 21600"/>
              <a:gd name="T26" fmla="*/ 18514 w 21600"/>
              <a:gd name="T27" fmla="*/ 18514 h 21600"/>
            </a:gdLst>
            <a:ahLst/>
            <a:cxnLst>
              <a:cxn ang="T16">
                <a:pos x="T0" y="T1"/>
              </a:cxn>
              <a:cxn ang="T17">
                <a:pos x="T2" y="T3"/>
              </a:cxn>
              <a:cxn ang="T18">
                <a:pos x="T4" y="T5"/>
              </a:cxn>
              <a:cxn ang="T19">
                <a:pos x="T6" y="T7"/>
              </a:cxn>
              <a:cxn ang="T20">
                <a:pos x="T8" y="T9"/>
              </a:cxn>
              <a:cxn ang="T21">
                <a:pos x="T10" y="T11"/>
              </a:cxn>
              <a:cxn ang="T22">
                <a:pos x="T12" y="T13"/>
              </a:cxn>
              <a:cxn ang="T23">
                <a:pos x="T14" y="T15"/>
              </a:cxn>
            </a:cxnLst>
            <a:rect l="T24" t="T25" r="T26" b="T27"/>
            <a:pathLst>
              <a:path w="21600" h="21600">
                <a:moveTo>
                  <a:pt x="15429" y="0"/>
                </a:moveTo>
                <a:lnTo>
                  <a:pt x="9257" y="6171"/>
                </a:lnTo>
                <a:lnTo>
                  <a:pt x="12343" y="6171"/>
                </a:lnTo>
                <a:lnTo>
                  <a:pt x="12343" y="12343"/>
                </a:lnTo>
                <a:lnTo>
                  <a:pt x="6171" y="12343"/>
                </a:lnTo>
                <a:lnTo>
                  <a:pt x="6171" y="9257"/>
                </a:lnTo>
                <a:lnTo>
                  <a:pt x="0" y="15429"/>
                </a:lnTo>
                <a:lnTo>
                  <a:pt x="6171" y="21600"/>
                </a:lnTo>
                <a:lnTo>
                  <a:pt x="6171" y="18514"/>
                </a:lnTo>
                <a:lnTo>
                  <a:pt x="18514" y="18514"/>
                </a:lnTo>
                <a:lnTo>
                  <a:pt x="18514" y="6171"/>
                </a:lnTo>
                <a:lnTo>
                  <a:pt x="21600" y="6171"/>
                </a:lnTo>
                <a:close/>
              </a:path>
            </a:pathLst>
          </a:cu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2" dur="500"/>
                                        <p:tgtEl>
                                          <p:spTgt spid="717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717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22" dur="500"/>
                                        <p:tgtEl>
                                          <p:spTgt spid="717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171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66800" y="304800"/>
            <a:ext cx="7772400" cy="990600"/>
          </a:xfrm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uk-UA" b="1" dirty="0" err="1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Chromosomal</a:t>
            </a:r>
            <a:r>
              <a:rPr lang="uk-UA" b="1" dirty="0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 </a:t>
            </a:r>
            <a:r>
              <a:rPr lang="uk-UA" b="1" dirty="0" err="1" smtClean="0">
                <a:solidFill>
                  <a:schemeClr val="bg1">
                    <a:lumMod val="50000"/>
                  </a:schemeClr>
                </a:solidFill>
                <a:latin typeface="+mn-lt"/>
                <a:ea typeface="+mn-ea"/>
                <a:cs typeface="+mn-cs"/>
              </a:rPr>
              <a:t>abnormalities</a:t>
            </a:r>
            <a:endParaRPr lang="uk-UA" dirty="0">
              <a:solidFill>
                <a:schemeClr val="bg1">
                  <a:lumMod val="50000"/>
                </a:schemeClr>
              </a:solidFill>
            </a:endParaRPr>
          </a:p>
        </p:txBody>
      </p:sp>
      <p:sp>
        <p:nvSpPr>
          <p:cNvPr id="10243" name="Содержимое 2"/>
          <p:cNvSpPr>
            <a:spLocks noGrp="1"/>
          </p:cNvSpPr>
          <p:nvPr>
            <p:ph sz="quarter" idx="1"/>
          </p:nvPr>
        </p:nvSpPr>
        <p:spPr>
          <a:xfrm>
            <a:off x="914400" y="1600200"/>
            <a:ext cx="8229600" cy="4114800"/>
          </a:xfrm>
        </p:spPr>
        <p:txBody>
          <a:bodyPr>
            <a:normAutofit fontScale="85000" lnSpcReduction="10000"/>
          </a:bodyPr>
          <a:lstStyle/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b="1" smtClean="0"/>
              <a:t>Generally 5-6/1000 the incidence of chromosomal abnormalities.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uk-UA" sz="2800" b="1" smtClean="0"/>
              <a:t> These abnormalities are caused by errors in the number or structure of chromosomes. </a:t>
            </a:r>
            <a:endParaRPr lang="en-US" sz="2800" b="1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uk-UA" sz="2800" b="1" smtClean="0"/>
              <a:t>Many children with a chromosomal abnormality have mental and/or physical birth defects.</a:t>
            </a:r>
            <a:endParaRPr lang="en-US" sz="2800" b="1" smtClean="0"/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uk-UA" sz="2800" b="1" smtClean="0"/>
              <a:t> Some chromosomal abnormalities result in miscarriage or stillbirth.</a:t>
            </a:r>
            <a:r>
              <a:rPr lang="en-US" sz="2800" b="1" smtClean="0"/>
              <a:t> </a:t>
            </a:r>
          </a:p>
          <a:p>
            <a:pPr marL="274320" indent="-274320" eaLnBrk="1" fontAlgn="auto" hangingPunct="1"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sz="2800" b="1" smtClean="0"/>
              <a:t>50% of spontanous abortion are chromosomal abnormal</a:t>
            </a:r>
            <a:r>
              <a:rPr lang="en-US" sz="2400" smtClean="0"/>
              <a:t>.</a:t>
            </a:r>
            <a:r>
              <a:rPr lang="uk-UA" smtClean="0"/>
              <a:t/>
            </a:r>
            <a:br>
              <a:rPr lang="uk-UA" smtClean="0"/>
            </a:br>
            <a:r>
              <a:rPr lang="uk-UA" smtClean="0"/>
              <a:t/>
            </a:r>
            <a:br>
              <a:rPr lang="uk-UA" smtClean="0"/>
            </a:br>
            <a:endParaRPr lang="uk-UA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Chromosomal Disorders</a:t>
            </a:r>
          </a:p>
        </p:txBody>
      </p:sp>
      <p:sp>
        <p:nvSpPr>
          <p:cNvPr id="11267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838200" y="1600200"/>
            <a:ext cx="8229600" cy="48006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 The defects are classified as </a:t>
            </a:r>
            <a:r>
              <a:rPr lang="en-US" b="1" smtClean="0">
                <a:latin typeface="Comic Sans MS" pitchFamily="66" charset="0"/>
              </a:rPr>
              <a:t>abnormalities of number or structure and content </a:t>
            </a:r>
            <a:r>
              <a:rPr lang="en-US" smtClean="0">
                <a:latin typeface="Comic Sans MS" pitchFamily="66" charset="0"/>
              </a:rPr>
              <a:t>(autosomes, sex chromosomes)</a:t>
            </a:r>
          </a:p>
          <a:p>
            <a:pPr eaLnBrk="1" hangingPunct="1">
              <a:lnSpc>
                <a:spcPct val="90000"/>
              </a:lnSpc>
            </a:pPr>
            <a:endParaRPr lang="en-US" smtClean="0">
              <a:latin typeface="Comic Sans MS" pitchFamily="66" charset="0"/>
            </a:endParaRPr>
          </a:p>
          <a:p>
            <a:pPr eaLnBrk="1" hangingPunct="1">
              <a:lnSpc>
                <a:spcPct val="90000"/>
              </a:lnSpc>
            </a:pPr>
            <a:r>
              <a:rPr lang="en-US" u="sng" smtClean="0">
                <a:latin typeface="Comic Sans MS" pitchFamily="66" charset="0"/>
              </a:rPr>
              <a:t> </a:t>
            </a:r>
            <a:r>
              <a:rPr lang="en-US" b="1" u="sng" smtClean="0">
                <a:cs typeface="Arial" charset="0"/>
              </a:rPr>
              <a:t>Numerical defects</a:t>
            </a:r>
            <a:r>
              <a:rPr lang="en-US" b="1" smtClean="0">
                <a:cs typeface="Arial" charset="0"/>
              </a:rPr>
              <a:t> </a:t>
            </a:r>
            <a:r>
              <a:rPr lang="en-US" smtClean="0">
                <a:latin typeface="Comic Sans MS" pitchFamily="66" charset="0"/>
              </a:rPr>
              <a:t>-  are abnormalities of the euploid number of chromosomes (46),</a:t>
            </a:r>
          </a:p>
          <a:p>
            <a:pPr eaLnBrk="1" hangingPunct="1">
              <a:lnSpc>
                <a:spcPct val="90000"/>
              </a:lnSpc>
            </a:pPr>
            <a:r>
              <a:rPr lang="en-US" b="1" i="1" smtClean="0">
                <a:latin typeface="Comic Sans MS" pitchFamily="66" charset="0"/>
              </a:rPr>
              <a:t>Examples</a:t>
            </a:r>
            <a:r>
              <a:rPr lang="en-US" smtClean="0">
                <a:latin typeface="Comic Sans MS" pitchFamily="66" charset="0"/>
              </a:rPr>
              <a:t>: trisomy 21 (Down syndrom),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                 trisomy 18, trisomy 13, 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                 Klinefelter syndrome (47,XXY)</a:t>
            </a:r>
          </a:p>
          <a:p>
            <a:pPr eaLnBrk="1" hangingPunct="1">
              <a:lnSpc>
                <a:spcPct val="90000"/>
              </a:lnSpc>
            </a:pPr>
            <a:r>
              <a:rPr lang="en-US" smtClean="0">
                <a:latin typeface="Comic Sans MS" pitchFamily="66" charset="0"/>
              </a:rPr>
              <a:t>                  Turner syndrome (45, X)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76200"/>
            <a:ext cx="7772400" cy="1143000"/>
          </a:xfrm>
          <a:noFill/>
        </p:spPr>
        <p:txBody>
          <a:bodyPr/>
          <a:lstStyle/>
          <a:p>
            <a:pPr algn="ctr" eaLnBrk="1" hangingPunct="1"/>
            <a:r>
              <a:rPr lang="en-US" b="1" smtClean="0">
                <a:latin typeface="Comic Sans MS" pitchFamily="66" charset="0"/>
              </a:rPr>
              <a:t>Chromosomal Disorders</a:t>
            </a:r>
          </a:p>
        </p:txBody>
      </p:sp>
      <p:sp>
        <p:nvSpPr>
          <p:cNvPr id="12291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838200" y="1447800"/>
            <a:ext cx="8229600" cy="4800600"/>
          </a:xfrm>
        </p:spPr>
        <p:txBody>
          <a:bodyPr>
            <a:normAutofit/>
          </a:bodyPr>
          <a:lstStyle/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Comic Sans MS" pitchFamily="66" charset="0"/>
              </a:rPr>
              <a:t> The defects are classified as </a:t>
            </a:r>
            <a:r>
              <a:rPr lang="en-US" b="1" dirty="0" smtClean="0">
                <a:solidFill>
                  <a:schemeClr val="tx2">
                    <a:lumMod val="40000"/>
                    <a:lumOff val="60000"/>
                  </a:schemeClr>
                </a:solidFill>
                <a:latin typeface="Comic Sans MS" pitchFamily="66" charset="0"/>
              </a:rPr>
              <a:t>abnormalities of number or structure and content </a:t>
            </a:r>
            <a:r>
              <a:rPr lang="en-US" dirty="0" smtClean="0">
                <a:latin typeface="Comic Sans MS" pitchFamily="66" charset="0"/>
              </a:rPr>
              <a:t>(</a:t>
            </a:r>
            <a:r>
              <a:rPr lang="en-US" dirty="0" err="1" smtClean="0">
                <a:latin typeface="Comic Sans MS" pitchFamily="66" charset="0"/>
              </a:rPr>
              <a:t>autosomes</a:t>
            </a:r>
            <a:r>
              <a:rPr lang="en-US" dirty="0" smtClean="0">
                <a:latin typeface="Comic Sans MS" pitchFamily="66" charset="0"/>
              </a:rPr>
              <a:t>, sex chromosomes)</a:t>
            </a: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endParaRPr lang="en-US" dirty="0" smtClean="0">
              <a:latin typeface="Comic Sans MS" pitchFamily="66" charset="0"/>
            </a:endParaRP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Comic Sans MS" pitchFamily="66" charset="0"/>
              </a:rPr>
              <a:t> </a:t>
            </a:r>
            <a:r>
              <a:rPr lang="en-US" b="1" u="sng" dirty="0" smtClean="0">
                <a:cs typeface="Arial" pitchFamily="34" charset="0"/>
              </a:rPr>
              <a:t>Structural defects </a:t>
            </a:r>
            <a:r>
              <a:rPr lang="en-US" dirty="0" smtClean="0">
                <a:latin typeface="Comic Sans MS" pitchFamily="66" charset="0"/>
              </a:rPr>
              <a:t>-  result from chromosome breakage  and rearrangement.</a:t>
            </a: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dirty="0" smtClean="0">
                <a:latin typeface="Comic Sans MS" pitchFamily="66" charset="0"/>
              </a:rPr>
              <a:t>Possibilities include unbalanced translocation, deletion, duplication,  inversion,  </a:t>
            </a:r>
            <a:r>
              <a:rPr lang="en-US" dirty="0" err="1" smtClean="0">
                <a:latin typeface="Comic Sans MS" pitchFamily="66" charset="0"/>
              </a:rPr>
              <a:t>isochromosome</a:t>
            </a:r>
            <a:r>
              <a:rPr lang="en-US" dirty="0" smtClean="0">
                <a:latin typeface="Comic Sans MS" pitchFamily="66" charset="0"/>
              </a:rPr>
              <a:t> and centric fragment. </a:t>
            </a:r>
          </a:p>
          <a:p>
            <a:pPr marL="274320" indent="-274320" eaLnBrk="1" fontAlgn="auto" hangingPunct="1">
              <a:lnSpc>
                <a:spcPct val="90000"/>
              </a:lnSpc>
              <a:spcBef>
                <a:spcPts val="580"/>
              </a:spcBef>
              <a:spcAft>
                <a:spcPts val="0"/>
              </a:spcAft>
              <a:buFont typeface="Wingdings 2"/>
              <a:buChar char=""/>
              <a:defRPr/>
            </a:pPr>
            <a:r>
              <a:rPr lang="en-US" b="1" dirty="0" smtClean="0">
                <a:latin typeface="Comic Sans MS" pitchFamily="66" charset="0"/>
              </a:rPr>
              <a:t>Examples</a:t>
            </a:r>
            <a:r>
              <a:rPr lang="en-US" dirty="0" smtClean="0">
                <a:latin typeface="Comic Sans MS" pitchFamily="66" charset="0"/>
              </a:rPr>
              <a:t>:  cri du chat syndrome (5q deletion), </a:t>
            </a:r>
            <a:r>
              <a:rPr lang="en-US" dirty="0" err="1" smtClean="0">
                <a:latin typeface="Comic Sans MS" pitchFamily="66" charset="0"/>
              </a:rPr>
              <a:t>Wilms</a:t>
            </a:r>
            <a:r>
              <a:rPr lang="en-US" dirty="0" smtClean="0">
                <a:latin typeface="Comic Sans MS" pitchFamily="66" charset="0"/>
              </a:rPr>
              <a:t> tumor with </a:t>
            </a:r>
            <a:r>
              <a:rPr lang="en-US" dirty="0" err="1" smtClean="0">
                <a:latin typeface="Comic Sans MS" pitchFamily="66" charset="0"/>
              </a:rPr>
              <a:t>aniridia</a:t>
            </a:r>
            <a:r>
              <a:rPr lang="en-US" dirty="0" smtClean="0">
                <a:latin typeface="Comic Sans MS" pitchFamily="66" charset="0"/>
              </a:rPr>
              <a:t> (11 q deletion), </a:t>
            </a:r>
            <a:r>
              <a:rPr lang="en-US" dirty="0" err="1" smtClean="0">
                <a:latin typeface="Comic Sans MS" pitchFamily="66" charset="0"/>
              </a:rPr>
              <a:t>Prader-Willi</a:t>
            </a:r>
            <a:r>
              <a:rPr lang="en-US" dirty="0" smtClean="0">
                <a:latin typeface="Comic Sans MS" pitchFamily="66" charset="0"/>
              </a:rPr>
              <a:t> syndrome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b="1" smtClean="0">
                <a:solidFill>
                  <a:srgbClr val="FFFFFF"/>
                </a:solidFill>
              </a:rPr>
              <a:t>Single Chromosome Disorders</a:t>
            </a:r>
          </a:p>
        </p:txBody>
      </p:sp>
      <p:pic>
        <p:nvPicPr>
          <p:cNvPr id="81925" name="Picture 5" descr="Image:Single Chromosome Mutations.png">
            <a:hlinkClick r:id="rId3"/>
          </p:cNvPr>
          <p:cNvPicPr>
            <a:picLocks noGrp="1" noChangeAspect="1" noChangeArrowheads="1"/>
          </p:cNvPicPr>
          <p:nvPr>
            <p:ph sz="quarter" idx="1"/>
          </p:nvPr>
        </p:nvPicPr>
        <p:blipFill>
          <a:blip r:embed="rId4" cstate="print"/>
          <a:srcRect/>
          <a:stretch>
            <a:fillRect/>
          </a:stretch>
        </p:blipFill>
        <p:spPr>
          <a:xfrm>
            <a:off x="304800" y="1539875"/>
            <a:ext cx="5562600" cy="4024313"/>
          </a:xfrm>
          <a:solidFill>
            <a:schemeClr val="tx2">
              <a:lumMod val="20000"/>
              <a:lumOff val="80000"/>
            </a:schemeClr>
          </a:solidFill>
        </p:spPr>
      </p:pic>
      <p:sp>
        <p:nvSpPr>
          <p:cNvPr id="81928" name="Text Box 8"/>
          <p:cNvSpPr txBox="1">
            <a:spLocks noChangeArrowheads="1"/>
          </p:cNvSpPr>
          <p:nvPr/>
        </p:nvSpPr>
        <p:spPr bwMode="auto">
          <a:xfrm>
            <a:off x="6096000" y="1600200"/>
            <a:ext cx="3048000" cy="4524375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  <a:buFontTx/>
              <a:buAutoNum type="arabicPeriod"/>
              <a:defRPr/>
            </a:pPr>
            <a:r>
              <a:rPr lang="en-US" b="1" dirty="0">
                <a:solidFill>
                  <a:schemeClr val="bg1"/>
                </a:solidFill>
              </a:rPr>
              <a:t>Deletion </a:t>
            </a:r>
            <a:r>
              <a:rPr lang="en-US" dirty="0">
                <a:solidFill>
                  <a:schemeClr val="bg1"/>
                </a:solidFill>
              </a:rPr>
              <a:t>- </a:t>
            </a:r>
            <a:r>
              <a:rPr lang="en-US" dirty="0">
                <a:solidFill>
                  <a:srgbClr val="FF0000"/>
                </a:solidFill>
                <a:latin typeface="Comic Sans MS" pitchFamily="66" charset="0"/>
              </a:rPr>
              <a:t>portions of the chromosome are lost </a:t>
            </a:r>
            <a:r>
              <a:rPr lang="en-US" dirty="0">
                <a:solidFill>
                  <a:schemeClr val="bg1"/>
                </a:solidFill>
              </a:rPr>
              <a:t>(genetic material is missing);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</a:rPr>
              <a:t>2. Duplication </a:t>
            </a:r>
            <a:r>
              <a:rPr lang="en-US" dirty="0">
                <a:solidFill>
                  <a:schemeClr val="bg1"/>
                </a:solidFill>
              </a:rPr>
              <a:t>-  genetic material is present twice;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en-US" b="1" dirty="0">
                <a:solidFill>
                  <a:schemeClr val="bg1"/>
                </a:solidFill>
              </a:rPr>
              <a:t>3. Inversion </a:t>
            </a:r>
            <a:r>
              <a:rPr lang="en-US" dirty="0">
                <a:solidFill>
                  <a:schemeClr val="bg1"/>
                </a:solidFill>
              </a:rPr>
              <a:t>- </a:t>
            </a:r>
            <a:r>
              <a:rPr lang="en-US" dirty="0">
                <a:solidFill>
                  <a:srgbClr val="FF0000"/>
                </a:solidFill>
                <a:latin typeface="Comic Sans MS" pitchFamily="66" charset="0"/>
              </a:rPr>
              <a:t>parts of the chromosome are flipped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>
                <a:solidFill>
                  <a:schemeClr val="bg1"/>
                </a:solidFill>
              </a:rPr>
              <a:t>(genetic material is “flipped”)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970" name="Rectangle 2"/>
          <p:cNvSpPr>
            <a:spLocks noGrp="1" noChangeArrowheads="1"/>
          </p:cNvSpPr>
          <p:nvPr>
            <p:ph type="title"/>
          </p:nvPr>
        </p:nvSpPr>
        <p:spPr>
          <a:xfrm>
            <a:off x="1066800" y="0"/>
            <a:ext cx="7848600" cy="1447800"/>
          </a:xfrm>
          <a:solidFill>
            <a:schemeClr val="tx2">
              <a:lumMod val="20000"/>
              <a:lumOff val="80000"/>
            </a:schemeClr>
          </a:solidFill>
        </p:spPr>
        <p:txBody>
          <a:bodyPr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Two Chromosome Disorders</a:t>
            </a:r>
            <a:br>
              <a:rPr lang="en-US" b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</a:br>
            <a:r>
              <a:rPr lang="en-US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sz="3200" b="1" i="1" dirty="0">
                <a:solidFill>
                  <a:schemeClr val="bg1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Both types are called “translocation”)</a:t>
            </a:r>
            <a:endParaRPr lang="en-US" b="1" dirty="0">
              <a:solidFill>
                <a:schemeClr val="bg1"/>
              </a:solidFill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pic>
        <p:nvPicPr>
          <p:cNvPr id="83974" name="Picture 6" descr="Two_Chromosome_Mutations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609600" y="1828800"/>
            <a:ext cx="3257550" cy="4525963"/>
          </a:xfrm>
          <a:solidFill>
            <a:schemeClr val="tx2">
              <a:lumMod val="20000"/>
              <a:lumOff val="80000"/>
            </a:schemeClr>
          </a:solidFill>
        </p:spPr>
      </p:pic>
      <p:sp>
        <p:nvSpPr>
          <p:cNvPr id="83976" name="Text Box 8"/>
          <p:cNvSpPr txBox="1">
            <a:spLocks noChangeArrowheads="1"/>
          </p:cNvSpPr>
          <p:nvPr/>
        </p:nvSpPr>
        <p:spPr bwMode="auto">
          <a:xfrm>
            <a:off x="4572000" y="1752600"/>
            <a:ext cx="4495800" cy="4800600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marL="342900" indent="-342900">
              <a:spcBef>
                <a:spcPct val="50000"/>
              </a:spcBef>
              <a:defRPr/>
            </a:pPr>
            <a:r>
              <a:rPr lang="en-US" dirty="0">
                <a:solidFill>
                  <a:schemeClr val="bg1"/>
                </a:solidFill>
              </a:rPr>
              <a:t>Insertion</a:t>
            </a:r>
          </a:p>
          <a:p>
            <a:pPr marL="342900" indent="-342900">
              <a:spcBef>
                <a:spcPct val="50000"/>
              </a:spcBef>
              <a:buFontTx/>
              <a:buChar char="•"/>
              <a:defRPr/>
            </a:pPr>
            <a:r>
              <a:rPr lang="en-US" dirty="0">
                <a:solidFill>
                  <a:schemeClr val="bg1"/>
                </a:solidFill>
              </a:rPr>
              <a:t>Genetic material is </a:t>
            </a:r>
            <a:r>
              <a:rPr lang="en-US" dirty="0">
                <a:solidFill>
                  <a:srgbClr val="FF0000"/>
                </a:solidFill>
              </a:rPr>
              <a:t>added</a:t>
            </a:r>
            <a:r>
              <a:rPr lang="en-US" dirty="0">
                <a:solidFill>
                  <a:schemeClr val="bg1"/>
                </a:solidFill>
              </a:rPr>
              <a:t> from another chromosome</a:t>
            </a:r>
          </a:p>
          <a:p>
            <a:pPr marL="342900" indent="-342900">
              <a:spcBef>
                <a:spcPct val="50000"/>
              </a:spcBef>
              <a:defRPr/>
            </a:pPr>
            <a:r>
              <a:rPr lang="en-US" sz="2800" dirty="0">
                <a:solidFill>
                  <a:srgbClr val="FF0000"/>
                </a:solidFill>
                <a:latin typeface="Comic Sans MS" pitchFamily="66" charset="0"/>
              </a:rPr>
              <a:t>when cells go through meiosis, parts of the chromosomes stick together and switch</a:t>
            </a:r>
            <a:endParaRPr lang="en-US" sz="2800" dirty="0">
              <a:solidFill>
                <a:srgbClr val="FF0000"/>
              </a:solidFill>
            </a:endParaRPr>
          </a:p>
          <a:p>
            <a:pPr marL="342900" indent="-342900">
              <a:spcBef>
                <a:spcPct val="50000"/>
              </a:spcBef>
              <a:defRPr/>
            </a:pPr>
            <a:r>
              <a:rPr lang="en-US" dirty="0">
                <a:solidFill>
                  <a:schemeClr val="bg1"/>
                </a:solidFill>
              </a:rPr>
              <a:t>Translocation</a:t>
            </a:r>
          </a:p>
          <a:p>
            <a:pPr marL="342900" indent="-342900">
              <a:spcBef>
                <a:spcPct val="50000"/>
              </a:spcBef>
              <a:buFontTx/>
              <a:buChar char="•"/>
              <a:defRPr/>
            </a:pPr>
            <a:r>
              <a:rPr lang="en-US" dirty="0">
                <a:solidFill>
                  <a:schemeClr val="bg1"/>
                </a:solidFill>
              </a:rPr>
              <a:t>Material is </a:t>
            </a:r>
            <a:r>
              <a:rPr lang="en-US" dirty="0">
                <a:solidFill>
                  <a:srgbClr val="FF0000"/>
                </a:solidFill>
              </a:rPr>
              <a:t>swapped</a:t>
            </a:r>
            <a:r>
              <a:rPr lang="en-US" dirty="0">
                <a:solidFill>
                  <a:schemeClr val="bg1"/>
                </a:solidFill>
              </a:rPr>
              <a:t> with another chromosome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Rectangle 2"/>
          <p:cNvSpPr>
            <a:spLocks noGrp="1" noChangeArrowheads="1"/>
          </p:cNvSpPr>
          <p:nvPr>
            <p:ph type="title"/>
          </p:nvPr>
        </p:nvSpPr>
        <p:spPr>
          <a:noFill/>
        </p:spPr>
        <p:txBody>
          <a:bodyPr/>
          <a:lstStyle/>
          <a:p>
            <a:pPr eaLnBrk="1" hangingPunct="1"/>
            <a:r>
              <a:rPr lang="en-US" smtClean="0">
                <a:latin typeface="Comic Sans MS" pitchFamily="66" charset="0"/>
              </a:rPr>
              <a:t>Chromosomal Disorders</a:t>
            </a:r>
          </a:p>
        </p:txBody>
      </p:sp>
      <p:sp>
        <p:nvSpPr>
          <p:cNvPr id="15363" name="Rectangle 4"/>
          <p:cNvSpPr>
            <a:spLocks noGrp="1" noChangeArrowheads="1"/>
          </p:cNvSpPr>
          <p:nvPr>
            <p:ph sz="quarter" idx="1"/>
          </p:nvPr>
        </p:nvSpPr>
        <p:spPr>
          <a:xfrm>
            <a:off x="762000" y="2362200"/>
            <a:ext cx="8229600" cy="2057400"/>
          </a:xfrm>
        </p:spPr>
        <p:txBody>
          <a:bodyPr/>
          <a:lstStyle/>
          <a:p>
            <a:pPr eaLnBrk="1" hangingPunct="1">
              <a:lnSpc>
                <a:spcPct val="90000"/>
              </a:lnSpc>
            </a:pPr>
            <a:r>
              <a:rPr lang="en-US" b="1" smtClean="0">
                <a:solidFill>
                  <a:srgbClr val="C00000"/>
                </a:solidFill>
                <a:latin typeface="Comic Sans MS" pitchFamily="66" charset="0"/>
              </a:rPr>
              <a:t>Chromosomal non-disjunction</a:t>
            </a:r>
            <a:r>
              <a:rPr lang="en-US" smtClean="0">
                <a:latin typeface="Comic Sans MS" pitchFamily="66" charset="0"/>
              </a:rPr>
              <a:t>: when cells go through meiosis the chromosomes don’t separate correctly and either too many or not enough are passed on.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Equity">
  <a:themeElements>
    <a:clrScheme name="Equity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Equity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Equity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Equity</Template>
  <TotalTime>9927</TotalTime>
  <Words>536</Words>
  <Application>Microsoft Office PowerPoint</Application>
  <PresentationFormat>On-screen Show (4:3)</PresentationFormat>
  <Paragraphs>84</Paragraphs>
  <Slides>14</Slides>
  <Notes>6</Notes>
  <HiddenSlides>0</HiddenSlides>
  <MMClips>0</MMClips>
  <ScaleCrop>false</ScaleCrop>
  <HeadingPairs>
    <vt:vector size="6" baseType="variant">
      <vt:variant>
        <vt:lpstr>Fonts Used</vt:lpstr>
      </vt:variant>
      <vt:variant>
        <vt:i4>11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6" baseType="lpstr">
      <vt:lpstr>Arial Narrow</vt:lpstr>
      <vt:lpstr>Arial</vt:lpstr>
      <vt:lpstr>Franklin Gothic Book</vt:lpstr>
      <vt:lpstr>Perpetua</vt:lpstr>
      <vt:lpstr>Wingdings 2</vt:lpstr>
      <vt:lpstr>Calibri</vt:lpstr>
      <vt:lpstr>Verdana</vt:lpstr>
      <vt:lpstr>Tahoma</vt:lpstr>
      <vt:lpstr>Cambria</vt:lpstr>
      <vt:lpstr>Wingdings</vt:lpstr>
      <vt:lpstr>Comic Sans MS</vt:lpstr>
      <vt:lpstr>Equity</vt:lpstr>
      <vt:lpstr>Slide 1</vt:lpstr>
      <vt:lpstr>Content</vt:lpstr>
      <vt:lpstr>What are chromosomes?</vt:lpstr>
      <vt:lpstr>Chromosomal abnormalities</vt:lpstr>
      <vt:lpstr>Chromosomal Disorders</vt:lpstr>
      <vt:lpstr>Chromosomal Disorders</vt:lpstr>
      <vt:lpstr>Single Chromosome Disorders</vt:lpstr>
      <vt:lpstr>Two Chromosome Disorders (Both types are called “translocation”)</vt:lpstr>
      <vt:lpstr>Chromosomal Disorders</vt:lpstr>
      <vt:lpstr>Chromosomal Disorders</vt:lpstr>
      <vt:lpstr>When to suspect it</vt:lpstr>
      <vt:lpstr>Types of Chromosome Abnormalities </vt:lpstr>
      <vt:lpstr>Reference</vt:lpstr>
      <vt:lpstr>THANKS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Chromosomal abnormalities</dc:title>
  <dc:creator>Unknown User</dc:creator>
  <cp:lastModifiedBy>Sumit Thakur</cp:lastModifiedBy>
  <cp:revision>249</cp:revision>
  <cp:lastPrinted>1601-01-01T00:00:00Z</cp:lastPrinted>
  <dcterms:created xsi:type="dcterms:W3CDTF">2002-10-28T11:00:55Z</dcterms:created>
  <dcterms:modified xsi:type="dcterms:W3CDTF">2018-08-20T07:16:56Z</dcterms:modified>
</cp:coreProperties>
</file>